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2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" name="椭圆 29"/>
          <p:cNvSpPr/>
          <p:nvPr/>
        </p:nvSpPr>
        <p:spPr>
          <a:xfrm>
            <a:off x="6795816" y="4860457"/>
            <a:ext cx="190281" cy="190281"/>
          </a:xfrm>
          <a:prstGeom prst="ellipse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7099202" y="4723377"/>
            <a:ext cx="110490" cy="11049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483701" y="4848470"/>
            <a:ext cx="172166" cy="189030"/>
          </a:xfrm>
          <a:prstGeom prst="rect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040755" y="6158250"/>
            <a:ext cx="110490" cy="11049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9391954" y="4741626"/>
            <a:ext cx="86962" cy="86962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9466192" y="4332423"/>
            <a:ext cx="190281" cy="1902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834957" y="5920509"/>
            <a:ext cx="110490" cy="11049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3159168" y="3762831"/>
            <a:ext cx="86962" cy="869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695417" y="3495146"/>
            <a:ext cx="117378" cy="117378"/>
          </a:xfrm>
          <a:prstGeom prst="ellipse">
            <a:avLst/>
          </a:prstGeom>
          <a:solidFill>
            <a:srgbClr val="C1C1C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310514" y="1990480"/>
            <a:ext cx="231101" cy="23110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2591528" y="2223524"/>
            <a:ext cx="146703" cy="146703"/>
          </a:xfrm>
          <a:prstGeom prst="ellipse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2351420" y="599437"/>
            <a:ext cx="146703" cy="14670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7609112" y="934456"/>
            <a:ext cx="118994" cy="11899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4713396" y="1717379"/>
            <a:ext cx="93579" cy="93579"/>
          </a:xfrm>
          <a:prstGeom prst="ellipse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894862" y="1145472"/>
            <a:ext cx="119022" cy="11600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10368429" y="1824881"/>
            <a:ext cx="79904" cy="79904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1674282" y="4787819"/>
            <a:ext cx="75975" cy="75975"/>
          </a:xfrm>
          <a:prstGeom prst="ellipse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8129664" y="2901014"/>
            <a:ext cx="152027" cy="152027"/>
          </a:xfrm>
          <a:prstGeom prst="ellipse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11655" y="2540635"/>
            <a:ext cx="8336915" cy="1007745"/>
          </a:xfrm>
          <a:solidFill>
            <a:schemeClr val="bg1"/>
          </a:solidFill>
        </p:spPr>
        <p:txBody>
          <a:bodyPr>
            <a:normAutofit/>
          </a:bodyPr>
          <a:p>
            <a:pPr algn="dist"/>
            <a:r>
              <a:rPr lang="zh-CN" altLang="en-US" sz="4800"/>
              <a:t>网站系统框架的开发方案</a:t>
            </a:r>
            <a:endParaRPr lang="en-US" altLang="zh-CN" sz="1600"/>
          </a:p>
        </p:txBody>
      </p:sp>
      <p:sp>
        <p:nvSpPr>
          <p:cNvPr id="3" name="文本框 2"/>
          <p:cNvSpPr txBox="1"/>
          <p:nvPr/>
        </p:nvSpPr>
        <p:spPr>
          <a:xfrm>
            <a:off x="11063605" y="6158230"/>
            <a:ext cx="10375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>
                <a:sym typeface="+mn-ea"/>
              </a:rPr>
              <a:t>V1.0</a:t>
            </a:r>
            <a:endParaRPr lang="en-US" altLang="zh-CN"/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34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61" grpId="0" bldLvl="0" animBg="1"/>
      <p:bldP spid="62" grpId="0" bldLvl="0" animBg="1"/>
      <p:bldP spid="6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" name="组合 20"/>
          <p:cNvGrpSpPr/>
          <p:nvPr userDrawn="1"/>
        </p:nvGrpSpPr>
        <p:grpSpPr>
          <a:xfrm>
            <a:off x="576578" y="807085"/>
            <a:ext cx="10810876" cy="109538"/>
            <a:chOff x="628642" y="0"/>
            <a:chExt cx="27229910" cy="6858000"/>
          </a:xfrm>
        </p:grpSpPr>
        <p:sp>
          <p:nvSpPr>
            <p:cNvPr id="22" name="平行四边形 21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4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-1" fmla="*/ 0 w 6240991"/>
                <a:gd name="connsiteY0-2" fmla="*/ 6858000 h 6858000"/>
                <a:gd name="connsiteX1-3" fmla="*/ 2886624 w 6240991"/>
                <a:gd name="connsiteY1-4" fmla="*/ 0 h 6858000"/>
                <a:gd name="connsiteX2-5" fmla="*/ 6240991 w 6240991"/>
                <a:gd name="connsiteY2-6" fmla="*/ 9525 h 6858000"/>
                <a:gd name="connsiteX3-7" fmla="*/ 3897292 w 6240991"/>
                <a:gd name="connsiteY3-8" fmla="*/ 6858000 h 6858000"/>
                <a:gd name="connsiteX4-9" fmla="*/ 0 w 6240991"/>
                <a:gd name="connsiteY4-10" fmla="*/ 685800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3" name="直接连接符 2"/>
          <p:cNvCxnSpPr/>
          <p:nvPr userDrawn="1"/>
        </p:nvCxnSpPr>
        <p:spPr>
          <a:xfrm>
            <a:off x="670560" y="807085"/>
            <a:ext cx="10643235" cy="6985"/>
          </a:xfrm>
          <a:prstGeom prst="line">
            <a:avLst/>
          </a:prstGeom>
          <a:ln w="3175">
            <a:solidFill>
              <a:srgbClr val="0C1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70560" y="268605"/>
            <a:ext cx="4450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sz="2400"/>
              <a:t>构思框架对二次开发的良好支持</a:t>
            </a:r>
            <a:endParaRPr lang="zh-CN" sz="2400"/>
          </a:p>
        </p:txBody>
      </p:sp>
      <p:sp>
        <p:nvSpPr>
          <p:cNvPr id="2" name="文本框 1"/>
          <p:cNvSpPr txBox="1"/>
          <p:nvPr/>
        </p:nvSpPr>
        <p:spPr>
          <a:xfrm>
            <a:off x="648970" y="1471930"/>
            <a:ext cx="10370185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/>
              <a:t>1</a:t>
            </a:r>
            <a:r>
              <a:rPr lang="en-US" altLang="zh-CN"/>
              <a:t>.</a:t>
            </a:r>
            <a:r>
              <a:rPr lang="zh-CN" altLang="en-US"/>
              <a:t>当你开启开发模式时，网站右县浮一个工具栏，工具栏里放置，当前页面的框架提供好的标签数据</a:t>
            </a:r>
            <a:endParaRPr lang="zh-CN" altLang="en-US"/>
          </a:p>
          <a:p>
            <a:pPr algn="l"/>
            <a:r>
              <a:rPr lang="zh-CN" altLang="en-US">
                <a:sym typeface="+mn-ea"/>
              </a:rPr>
              <a:t>例如：</a:t>
            </a:r>
            <a:r>
              <a:rPr lang="en-US" altLang="zh-CN">
                <a:sym typeface="+mn-ea"/>
              </a:rPr>
              <a:t>{$map} </a:t>
            </a:r>
            <a:r>
              <a:rPr lang="zh-CN" altLang="en-US">
                <a:sym typeface="+mn-ea"/>
              </a:rPr>
              <a:t>当前位置  ，</a:t>
            </a:r>
            <a:r>
              <a:rPr lang="zh-CN" altLang="en-US">
                <a:sym typeface="+mn-ea"/>
              </a:rPr>
              <a:t>｛</a:t>
            </a:r>
            <a:r>
              <a:rPr lang="en-US" altLang="zh-CN">
                <a:sym typeface="+mn-ea"/>
              </a:rPr>
              <a:t>$model</a:t>
            </a:r>
            <a:r>
              <a:rPr lang="zh-CN" altLang="en-US">
                <a:sym typeface="+mn-ea"/>
              </a:rPr>
              <a:t>｝当前对应模型      ｛</a:t>
            </a:r>
            <a:r>
              <a:rPr lang="en-US" altLang="zh-CN">
                <a:sym typeface="+mn-ea"/>
              </a:rPr>
              <a:t>$table</a:t>
            </a:r>
            <a:r>
              <a:rPr lang="zh-CN" altLang="en-US">
                <a:sym typeface="+mn-ea"/>
              </a:rPr>
              <a:t>｝当前对应数据库表名     </a:t>
            </a:r>
            <a:endParaRPr lang="zh-CN" altLang="en-US">
              <a:sym typeface="+mn-ea"/>
            </a:endParaRPr>
          </a:p>
          <a:p>
            <a:pPr algn="l"/>
            <a:r>
              <a:rPr lang="zh-CN" altLang="en-US">
                <a:sym typeface="+mn-ea"/>
              </a:rPr>
              <a:t>           ｛</a:t>
            </a:r>
            <a:r>
              <a:rPr lang="en-US" altLang="zh-CN">
                <a:sym typeface="+mn-ea"/>
              </a:rPr>
              <a:t>$list</a:t>
            </a:r>
            <a:r>
              <a:rPr lang="zh-CN" altLang="en-US">
                <a:sym typeface="+mn-ea"/>
              </a:rPr>
              <a:t>｝当前的产品数据列表     ｛</a:t>
            </a:r>
            <a:r>
              <a:rPr lang="en-US" altLang="zh-CN">
                <a:sym typeface="+mn-ea"/>
              </a:rPr>
              <a:t>$seo</a:t>
            </a:r>
            <a:r>
              <a:rPr lang="zh-CN" altLang="en-US">
                <a:sym typeface="+mn-ea"/>
              </a:rPr>
              <a:t>｝ 当前对应的</a:t>
            </a:r>
            <a:r>
              <a:rPr lang="en-US" altLang="zh-CN">
                <a:sym typeface="+mn-ea"/>
              </a:rPr>
              <a:t>SEO</a:t>
            </a:r>
            <a:r>
              <a:rPr lang="zh-CN" altLang="en-US">
                <a:sym typeface="+mn-ea"/>
              </a:rPr>
              <a:t>标题     ｛</a:t>
            </a:r>
            <a:r>
              <a:rPr lang="en-US" altLang="zh-CN">
                <a:sym typeface="+mn-ea"/>
              </a:rPr>
              <a:t>$config</a:t>
            </a:r>
            <a:r>
              <a:rPr lang="zh-CN" altLang="en-US">
                <a:sym typeface="+mn-ea"/>
              </a:rPr>
              <a:t>｝ 当前对应的配置 数据</a:t>
            </a:r>
            <a:endParaRPr lang="zh-CN" altLang="en-US">
              <a:sym typeface="+mn-ea"/>
            </a:endParaRPr>
          </a:p>
          <a:p>
            <a:pPr algn="l"/>
            <a:r>
              <a:rPr lang="zh-CN" altLang="en-US">
                <a:sym typeface="+mn-ea"/>
              </a:rPr>
              <a:t>            等等</a:t>
            </a:r>
            <a:r>
              <a:rPr lang="en-US" altLang="zh-CN">
                <a:sym typeface="+mn-ea"/>
              </a:rPr>
              <a:t>...</a:t>
            </a:r>
            <a:r>
              <a:rPr lang="zh-CN" altLang="en-US">
                <a:sym typeface="+mn-ea"/>
              </a:rPr>
              <a:t>  </a:t>
            </a:r>
            <a:endParaRPr lang="en-US" altLang="zh-CN">
              <a:sym typeface="+mn-ea"/>
            </a:endParaRPr>
          </a:p>
          <a:p>
            <a:pPr algn="l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48970" y="2917190"/>
            <a:ext cx="51955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/>
              <a:t>2</a:t>
            </a:r>
            <a:r>
              <a:rPr lang="en-US" altLang="zh-CN"/>
              <a:t>.</a:t>
            </a:r>
            <a:r>
              <a:rPr lang="zh-CN" altLang="en-US"/>
              <a:t>自定义函数库，自定义标签库，类库，方便扩展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48970" y="4603115"/>
            <a:ext cx="42811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/>
              <a:t>4</a:t>
            </a:r>
            <a:r>
              <a:rPr lang="en-US" altLang="zh-CN"/>
              <a:t>.</a:t>
            </a:r>
            <a:r>
              <a:rPr lang="zh-CN" altLang="en-US"/>
              <a:t>后台提供标签助手，便于标签查询数据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48970" y="3781425"/>
            <a:ext cx="628205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/>
              <a:t>3</a:t>
            </a:r>
            <a:r>
              <a:rPr lang="en-US" altLang="zh-CN"/>
              <a:t>.</a:t>
            </a:r>
            <a:r>
              <a:rPr lang="zh-CN" altLang="en-US"/>
              <a:t>布署工具库，例如内置的</a:t>
            </a:r>
            <a:r>
              <a:rPr lang="en-US" altLang="zh-CN"/>
              <a:t>jquery ,bootstrap,vue</a:t>
            </a:r>
            <a:r>
              <a:rPr lang="zh-CN" altLang="en-US"/>
              <a:t>等，方便调用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48970" y="5565775"/>
            <a:ext cx="4738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400"/>
              <a:t>5</a:t>
            </a:r>
            <a:r>
              <a:rPr lang="en-US" altLang="zh-CN"/>
              <a:t>.</a:t>
            </a:r>
            <a:r>
              <a:rPr lang="zh-CN" altLang="en-US"/>
              <a:t>后台提供自定义字锻，方便特定的数据添加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4780280" y="2599055"/>
            <a:ext cx="2616200" cy="1197610"/>
          </a:xfrm>
        </p:spPr>
        <p:txBody>
          <a:bodyPr>
            <a:normAutofit/>
          </a:bodyPr>
          <a:p>
            <a:r>
              <a:rPr lang="zh-CN" altLang="en-US"/>
              <a:t>感谢收看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792335" y="6043930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作者：李佳东</a:t>
            </a: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6795816" y="4860457"/>
            <a:ext cx="190281" cy="190281"/>
          </a:xfrm>
          <a:prstGeom prst="ellipse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7099202" y="4723377"/>
            <a:ext cx="110490" cy="11049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483701" y="4848470"/>
            <a:ext cx="172166" cy="189030"/>
          </a:xfrm>
          <a:prstGeom prst="rect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040755" y="6158250"/>
            <a:ext cx="110490" cy="11049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9391954" y="4741626"/>
            <a:ext cx="86962" cy="86962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9466192" y="4332423"/>
            <a:ext cx="190281" cy="19028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834957" y="5920509"/>
            <a:ext cx="110490" cy="11049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3159168" y="3762831"/>
            <a:ext cx="86962" cy="869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695417" y="3495146"/>
            <a:ext cx="117378" cy="117378"/>
          </a:xfrm>
          <a:prstGeom prst="ellipse">
            <a:avLst/>
          </a:prstGeom>
          <a:solidFill>
            <a:srgbClr val="C1C1C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310514" y="1990480"/>
            <a:ext cx="231101" cy="231101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2591528" y="2223524"/>
            <a:ext cx="146703" cy="146703"/>
          </a:xfrm>
          <a:prstGeom prst="ellipse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2351420" y="599437"/>
            <a:ext cx="146703" cy="14670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7609112" y="934456"/>
            <a:ext cx="118994" cy="11899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4713396" y="1717379"/>
            <a:ext cx="93579" cy="93579"/>
          </a:xfrm>
          <a:prstGeom prst="ellipse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894862" y="1145472"/>
            <a:ext cx="119022" cy="11600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10368429" y="1824881"/>
            <a:ext cx="79904" cy="79904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1674282" y="4787819"/>
            <a:ext cx="75975" cy="75975"/>
          </a:xfrm>
          <a:prstGeom prst="ellipse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8129664" y="2901014"/>
            <a:ext cx="152027" cy="152027"/>
          </a:xfrm>
          <a:prstGeom prst="ellipse">
            <a:avLst/>
          </a:prstGeom>
          <a:solidFill>
            <a:srgbClr val="0C103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34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61" grpId="0" bldLvl="0" animBg="1"/>
      <p:bldP spid="62" grpId="0" bldLvl="0" animBg="1"/>
      <p:bldP spid="6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" name="组合 20"/>
          <p:cNvGrpSpPr/>
          <p:nvPr userDrawn="1"/>
        </p:nvGrpSpPr>
        <p:grpSpPr>
          <a:xfrm>
            <a:off x="576578" y="807085"/>
            <a:ext cx="10810876" cy="109538"/>
            <a:chOff x="628642" y="0"/>
            <a:chExt cx="27229910" cy="6858000"/>
          </a:xfrm>
        </p:grpSpPr>
        <p:sp>
          <p:nvSpPr>
            <p:cNvPr id="22" name="平行四边形 21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4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-1" fmla="*/ 0 w 6240991"/>
                <a:gd name="connsiteY0-2" fmla="*/ 6858000 h 6858000"/>
                <a:gd name="connsiteX1-3" fmla="*/ 2886624 w 6240991"/>
                <a:gd name="connsiteY1-4" fmla="*/ 0 h 6858000"/>
                <a:gd name="connsiteX2-5" fmla="*/ 6240991 w 6240991"/>
                <a:gd name="connsiteY2-6" fmla="*/ 9525 h 6858000"/>
                <a:gd name="connsiteX3-7" fmla="*/ 3897292 w 6240991"/>
                <a:gd name="connsiteY3-8" fmla="*/ 6858000 h 6858000"/>
                <a:gd name="connsiteX4-9" fmla="*/ 0 w 6240991"/>
                <a:gd name="connsiteY4-10" fmla="*/ 685800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25" name="直接连接符 24"/>
          <p:cNvCxnSpPr/>
          <p:nvPr userDrawn="1"/>
        </p:nvCxnSpPr>
        <p:spPr>
          <a:xfrm>
            <a:off x="670560" y="807085"/>
            <a:ext cx="10643235" cy="6985"/>
          </a:xfrm>
          <a:prstGeom prst="line">
            <a:avLst/>
          </a:prstGeom>
          <a:ln w="3175">
            <a:solidFill>
              <a:srgbClr val="0C1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70560" y="268605"/>
            <a:ext cx="2621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/>
              <a:t>一个程序员的独白</a:t>
            </a:r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576580" y="1054735"/>
            <a:ext cx="11347450" cy="5908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/>
              <a:t>在过去的职业中，我们接触过很多优秀的框架，它们无一列外，功能特性都很明显，有做论坛的，做商城的，</a:t>
            </a:r>
            <a:endParaRPr lang="zh-CN" altLang="en-US"/>
          </a:p>
          <a:p>
            <a:pPr algn="l">
              <a:lnSpc>
                <a:spcPct val="150000"/>
              </a:lnSpc>
            </a:pPr>
            <a:r>
              <a:rPr lang="zh-CN" altLang="en-US"/>
              <a:t>做博客的很多，等等</a:t>
            </a:r>
            <a:endParaRPr lang="zh-CN" altLang="en-US"/>
          </a:p>
          <a:p>
            <a:pPr algn="l">
              <a:lnSpc>
                <a:spcPct val="150000"/>
              </a:lnSpc>
            </a:pPr>
            <a:endParaRPr lang="zh-CN" altLang="en-US"/>
          </a:p>
          <a:p>
            <a:pPr algn="l">
              <a:lnSpc>
                <a:spcPct val="150000"/>
              </a:lnSpc>
            </a:pPr>
            <a:r>
              <a:rPr lang="zh-CN" altLang="en-US"/>
              <a:t>在我们往期的开发中，我们很多时候基于较底层的框架开发，如</a:t>
            </a:r>
            <a:r>
              <a:rPr lang="en-US" altLang="zh-CN"/>
              <a:t>Thinkphp,Laravel,Yii</a:t>
            </a:r>
            <a:r>
              <a:rPr lang="zh-CN" altLang="en-US"/>
              <a:t>等，或都基于现成的框架</a:t>
            </a:r>
            <a:endParaRPr lang="zh-CN" altLang="en-US"/>
          </a:p>
          <a:p>
            <a:pPr algn="l">
              <a:lnSpc>
                <a:spcPct val="150000"/>
              </a:lnSpc>
            </a:pPr>
            <a:r>
              <a:rPr lang="zh-CN" altLang="en-US"/>
              <a:t>模版二次开发。</a:t>
            </a:r>
            <a:endParaRPr lang="zh-CN" altLang="en-US"/>
          </a:p>
          <a:p>
            <a:pPr algn="l">
              <a:lnSpc>
                <a:spcPct val="150000"/>
              </a:lnSpc>
            </a:pPr>
            <a:endParaRPr lang="zh-CN" altLang="en-US"/>
          </a:p>
          <a:p>
            <a:pPr algn="l">
              <a:lnSpc>
                <a:spcPct val="150000"/>
              </a:lnSpc>
            </a:pPr>
            <a:r>
              <a:rPr lang="zh-CN" altLang="en-US"/>
              <a:t>以上两种建站模式都存在着这样的一个问题，如果基于较底层的框架开发，虽然自由一点，</a:t>
            </a:r>
            <a:r>
              <a:rPr lang="zh-CN" altLang="en-US" b="1">
                <a:solidFill>
                  <a:schemeClr val="tx1"/>
                </a:solidFill>
              </a:rPr>
              <a:t>但工程量大</a:t>
            </a:r>
            <a:r>
              <a:rPr lang="zh-CN" altLang="en-US"/>
              <a:t>，如果</a:t>
            </a:r>
            <a:endParaRPr lang="zh-CN" altLang="en-US"/>
          </a:p>
          <a:p>
            <a:pPr algn="l">
              <a:lnSpc>
                <a:spcPct val="150000"/>
              </a:lnSpc>
            </a:pPr>
            <a:r>
              <a:rPr lang="zh-CN" altLang="en-US"/>
              <a:t>基于现成的商业化框架模版开发，</a:t>
            </a:r>
            <a:r>
              <a:rPr lang="zh-CN" altLang="en-US" b="1">
                <a:solidFill>
                  <a:schemeClr val="tx1"/>
                </a:solidFill>
              </a:rPr>
              <a:t>了解代码工程量大，学习成本高，受限于框架的同时也受限于模版</a:t>
            </a:r>
            <a:r>
              <a:rPr lang="zh-CN" altLang="en-US">
                <a:solidFill>
                  <a:schemeClr val="tx1"/>
                </a:solidFill>
              </a:rPr>
              <a:t>，一旦模</a:t>
            </a:r>
            <a:endParaRPr lang="zh-CN" altLang="en-US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>
                <a:solidFill>
                  <a:schemeClr val="tx1"/>
                </a:solidFill>
              </a:rPr>
              <a:t>版文件出错，那就看人品了！与此同时也存在着一个更要命的特点，我们开发的代码，</a:t>
            </a:r>
            <a:r>
              <a:rPr lang="zh-CN" altLang="en-US" b="1">
                <a:solidFill>
                  <a:schemeClr val="tx1"/>
                </a:solidFill>
              </a:rPr>
              <a:t>二次复用难，移植性不</a:t>
            </a:r>
            <a:endParaRPr lang="zh-CN" altLang="en-US" b="1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b="1">
                <a:solidFill>
                  <a:schemeClr val="tx1"/>
                </a:solidFill>
              </a:rPr>
              <a:t>好！，</a:t>
            </a:r>
            <a:r>
              <a:rPr lang="zh-CN" altLang="en-US">
                <a:solidFill>
                  <a:schemeClr val="tx1"/>
                </a:solidFill>
              </a:rPr>
              <a:t>这个框架的代码换成另一个框架就不一定适用了！</a:t>
            </a:r>
            <a:endParaRPr lang="zh-CN" altLang="en-US" b="1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endParaRPr lang="zh-CN" altLang="en-US" b="1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/>
              <a:t>所以，我们想要开发一个，建站速度快，代码可复用，移值性好，自由性最大化，项目多样性，有良好的框架</a:t>
            </a:r>
            <a:endParaRPr lang="zh-CN" altLang="en-US"/>
          </a:p>
          <a:p>
            <a:pPr algn="l">
              <a:lnSpc>
                <a:spcPct val="150000"/>
              </a:lnSpc>
            </a:pPr>
            <a:r>
              <a:rPr lang="zh-CN" altLang="en-US"/>
              <a:t>生态，并且可以商用，如何打造呢？一句话，将模块化做到极至！，框架取名为</a:t>
            </a:r>
            <a:r>
              <a:rPr lang="en-US" altLang="zh-CN"/>
              <a:t>“</a:t>
            </a:r>
            <a:r>
              <a:rPr lang="zh-CN" altLang="en-US"/>
              <a:t>魔块</a:t>
            </a:r>
            <a:r>
              <a:rPr lang="en-US" altLang="zh-CN"/>
              <a:t>”</a:t>
            </a:r>
            <a:r>
              <a:rPr lang="zh-CN" altLang="en-US"/>
              <a:t>，一个有</a:t>
            </a:r>
            <a:r>
              <a:rPr lang="zh-CN" altLang="en-US">
                <a:sym typeface="+mn-ea"/>
              </a:rPr>
              <a:t>魔力的代码块。</a:t>
            </a:r>
            <a:endParaRPr lang="zh-CN" altLang="en-US" b="1"/>
          </a:p>
          <a:p>
            <a:pPr algn="l">
              <a:lnSpc>
                <a:spcPct val="150000"/>
              </a:lnSpc>
            </a:pPr>
            <a:endParaRPr lang="zh-CN" altLang="en-US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" name="组合 20"/>
          <p:cNvGrpSpPr/>
          <p:nvPr userDrawn="1"/>
        </p:nvGrpSpPr>
        <p:grpSpPr>
          <a:xfrm>
            <a:off x="576578" y="807085"/>
            <a:ext cx="10810876" cy="109538"/>
            <a:chOff x="628642" y="0"/>
            <a:chExt cx="27229910" cy="6858000"/>
          </a:xfrm>
        </p:grpSpPr>
        <p:sp>
          <p:nvSpPr>
            <p:cNvPr id="22" name="平行四边形 21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4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-1" fmla="*/ 0 w 6240991"/>
                <a:gd name="connsiteY0-2" fmla="*/ 6858000 h 6858000"/>
                <a:gd name="connsiteX1-3" fmla="*/ 2886624 w 6240991"/>
                <a:gd name="connsiteY1-4" fmla="*/ 0 h 6858000"/>
                <a:gd name="connsiteX2-5" fmla="*/ 6240991 w 6240991"/>
                <a:gd name="connsiteY2-6" fmla="*/ 9525 h 6858000"/>
                <a:gd name="connsiteX3-7" fmla="*/ 3897292 w 6240991"/>
                <a:gd name="connsiteY3-8" fmla="*/ 6858000 h 6858000"/>
                <a:gd name="connsiteX4-9" fmla="*/ 0 w 6240991"/>
                <a:gd name="connsiteY4-10" fmla="*/ 685800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3" name="直接连接符 2"/>
          <p:cNvCxnSpPr/>
          <p:nvPr userDrawn="1"/>
        </p:nvCxnSpPr>
        <p:spPr>
          <a:xfrm>
            <a:off x="670560" y="807085"/>
            <a:ext cx="10643235" cy="6985"/>
          </a:xfrm>
          <a:prstGeom prst="line">
            <a:avLst/>
          </a:prstGeom>
          <a:ln w="3175">
            <a:solidFill>
              <a:srgbClr val="0C1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70560" y="26860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/>
              <a:t>框架思想</a:t>
            </a:r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594360" y="1438910"/>
            <a:ext cx="95434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00000"/>
              </a:lnSpc>
            </a:pPr>
            <a:r>
              <a:rPr lang="zh-CN" altLang="en-US"/>
              <a:t>网站最常用到的是模版，模版由模块组成，模块 </a:t>
            </a:r>
            <a:r>
              <a:rPr lang="en-US" altLang="zh-CN"/>
              <a:t>= </a:t>
            </a:r>
            <a:r>
              <a:rPr lang="zh-CN" altLang="en-US"/>
              <a:t>插件，一个成熟的框架有自已的生态系统。</a:t>
            </a:r>
            <a:endParaRPr lang="zh-CN" altLang="en-US"/>
          </a:p>
          <a:p>
            <a:pPr>
              <a:lnSpc>
                <a:spcPct val="100000"/>
              </a:lnSpc>
            </a:pPr>
            <a:r>
              <a:rPr lang="zh-CN" altLang="en-US"/>
              <a:t>如何将一个模块做到极至化，容我举个例子。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28625" y="2765425"/>
            <a:ext cx="2789555" cy="3423285"/>
          </a:xfrm>
          <a:prstGeom prst="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48310" y="2765425"/>
            <a:ext cx="2769870" cy="77025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160780" y="2921000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/>
              <a:t>网站头部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48310" y="5418455"/>
            <a:ext cx="2769870" cy="77025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170940" y="558355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网站底部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69290" y="4154170"/>
            <a:ext cx="2240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/>
              <a:t>身体部分</a:t>
            </a:r>
            <a:endParaRPr lang="zh-CN" altLang="en-US"/>
          </a:p>
          <a:p>
            <a:pPr algn="ctr"/>
            <a:r>
              <a:rPr lang="zh-CN" altLang="en-US"/>
              <a:t>（由各个模块组成）</a:t>
            </a:r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>
            <a:off x="3527425" y="4150360"/>
            <a:ext cx="946150" cy="3321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296920" y="4658360"/>
            <a:ext cx="2926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转换为魔块代码，只有三行</a:t>
            </a:r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640580" y="2843530"/>
            <a:ext cx="70586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{block name="</a:t>
            </a:r>
            <a:r>
              <a:rPr lang="en-US" altLang="zh-CN"/>
              <a:t>header</a:t>
            </a:r>
            <a:r>
              <a:rPr lang="zh-CN" altLang="en-US"/>
              <a:t>" data="arr" static="index.html&amp;index.css&amp;index.js"}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640580" y="5619750"/>
            <a:ext cx="69761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{block name="</a:t>
            </a:r>
            <a:r>
              <a:rPr lang="en-US" altLang="zh-CN">
                <a:sym typeface="+mn-ea"/>
              </a:rPr>
              <a:t>footer</a:t>
            </a:r>
            <a:r>
              <a:rPr lang="zh-CN" altLang="en-US"/>
              <a:t>" data="arr" static="index.html&amp;index.css&amp;index.js"}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640580" y="4114165"/>
            <a:ext cx="686689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{block name="</a:t>
            </a:r>
            <a:r>
              <a:rPr lang="en-US" altLang="zh-CN">
                <a:sym typeface="+mn-ea"/>
              </a:rPr>
              <a:t>main</a:t>
            </a:r>
            <a:r>
              <a:rPr lang="zh-CN" altLang="en-US"/>
              <a:t>" data="arr" static="index.html&amp;index.css&amp;index.js"}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" name="组合 20"/>
          <p:cNvGrpSpPr/>
          <p:nvPr userDrawn="1"/>
        </p:nvGrpSpPr>
        <p:grpSpPr>
          <a:xfrm>
            <a:off x="576578" y="807085"/>
            <a:ext cx="10810876" cy="109538"/>
            <a:chOff x="628642" y="0"/>
            <a:chExt cx="27229910" cy="6858000"/>
          </a:xfrm>
        </p:grpSpPr>
        <p:sp>
          <p:nvSpPr>
            <p:cNvPr id="22" name="平行四边形 21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4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-1" fmla="*/ 0 w 6240991"/>
                <a:gd name="connsiteY0-2" fmla="*/ 6858000 h 6858000"/>
                <a:gd name="connsiteX1-3" fmla="*/ 2886624 w 6240991"/>
                <a:gd name="connsiteY1-4" fmla="*/ 0 h 6858000"/>
                <a:gd name="connsiteX2-5" fmla="*/ 6240991 w 6240991"/>
                <a:gd name="connsiteY2-6" fmla="*/ 9525 h 6858000"/>
                <a:gd name="connsiteX3-7" fmla="*/ 3897292 w 6240991"/>
                <a:gd name="connsiteY3-8" fmla="*/ 6858000 h 6858000"/>
                <a:gd name="connsiteX4-9" fmla="*/ 0 w 6240991"/>
                <a:gd name="connsiteY4-10" fmla="*/ 685800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3" name="直接连接符 2"/>
          <p:cNvCxnSpPr/>
          <p:nvPr userDrawn="1"/>
        </p:nvCxnSpPr>
        <p:spPr>
          <a:xfrm>
            <a:off x="670560" y="807085"/>
            <a:ext cx="10643235" cy="6985"/>
          </a:xfrm>
          <a:prstGeom prst="line">
            <a:avLst/>
          </a:prstGeom>
          <a:ln w="3175">
            <a:solidFill>
              <a:srgbClr val="0C1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70560" y="268605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>
                <a:sym typeface="+mn-ea"/>
              </a:rPr>
              <a:t>魔块标签的解析</a:t>
            </a:r>
            <a:endParaRPr lang="en-US" altLang="zh-CN" sz="2400"/>
          </a:p>
        </p:txBody>
      </p:sp>
      <p:sp>
        <p:nvSpPr>
          <p:cNvPr id="16" name="文本框 15"/>
          <p:cNvSpPr txBox="1"/>
          <p:nvPr/>
        </p:nvSpPr>
        <p:spPr>
          <a:xfrm>
            <a:off x="300355" y="1360805"/>
            <a:ext cx="84474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例：</a:t>
            </a:r>
            <a:endParaRPr lang="zh-CN" altLang="en-US"/>
          </a:p>
          <a:p>
            <a:pPr algn="l"/>
            <a:r>
              <a:rPr lang="zh-CN" altLang="en-US"/>
              <a:t>{block  name="</a:t>
            </a:r>
            <a:r>
              <a:rPr lang="en-US" altLang="zh-CN"/>
              <a:t>header</a:t>
            </a:r>
            <a:r>
              <a:rPr lang="zh-CN" altLang="en-US"/>
              <a:t>"     data="arr"     static="index.html  &amp;   index.css    &amp;     index.js    "}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86790" y="1645285"/>
            <a:ext cx="1618615" cy="360680"/>
          </a:xfrm>
          <a:prstGeom prst="rect">
            <a:avLst/>
          </a:prstGeom>
          <a:noFill/>
          <a:ln w="28575" cmpd="sng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712720" y="1645285"/>
            <a:ext cx="1161415" cy="360680"/>
          </a:xfrm>
          <a:prstGeom prst="rect">
            <a:avLst/>
          </a:prstGeom>
          <a:noFill/>
          <a:ln w="28575" cmpd="sng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702175" y="1645285"/>
            <a:ext cx="1044575" cy="360680"/>
          </a:xfrm>
          <a:prstGeom prst="rect">
            <a:avLst/>
          </a:prstGeom>
          <a:noFill/>
          <a:ln w="28575" cmpd="sng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048375" y="1645285"/>
            <a:ext cx="1044575" cy="360680"/>
          </a:xfrm>
          <a:prstGeom prst="rect">
            <a:avLst/>
          </a:prstGeom>
          <a:noFill/>
          <a:ln w="28575" cmpd="sng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482840" y="1635125"/>
            <a:ext cx="1044575" cy="360680"/>
          </a:xfrm>
          <a:prstGeom prst="rect">
            <a:avLst/>
          </a:prstGeom>
          <a:noFill/>
          <a:ln w="28575" cmpd="sng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9" name="直接箭头连接符 8"/>
          <p:cNvCxnSpPr>
            <a:stCxn id="2" idx="2"/>
          </p:cNvCxnSpPr>
          <p:nvPr/>
        </p:nvCxnSpPr>
        <p:spPr>
          <a:xfrm>
            <a:off x="1786890" y="2005965"/>
            <a:ext cx="0" cy="63182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361440" y="2764790"/>
            <a:ext cx="868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模块名</a:t>
            </a:r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3293745" y="2005965"/>
            <a:ext cx="0" cy="63182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644140" y="2764790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数据（数组）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447540" y="2764790"/>
            <a:ext cx="152717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魔块</a:t>
            </a:r>
            <a:r>
              <a:rPr lang="en-US" altLang="zh-CN"/>
              <a:t>html</a:t>
            </a:r>
            <a:r>
              <a:rPr lang="zh-CN" altLang="en-US"/>
              <a:t>文件</a:t>
            </a:r>
            <a:endParaRPr lang="zh-CN" altLang="en-US"/>
          </a:p>
        </p:txBody>
      </p:sp>
      <p:cxnSp>
        <p:nvCxnSpPr>
          <p:cNvPr id="14" name="直接箭头连接符 13"/>
          <p:cNvCxnSpPr/>
          <p:nvPr/>
        </p:nvCxnSpPr>
        <p:spPr>
          <a:xfrm>
            <a:off x="5224780" y="1997075"/>
            <a:ext cx="0" cy="63182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6687820" y="1996440"/>
            <a:ext cx="0" cy="63182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974715" y="2764790"/>
            <a:ext cx="13728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魔块</a:t>
            </a:r>
            <a:r>
              <a:rPr lang="en-US" altLang="zh-CN"/>
              <a:t>css</a:t>
            </a:r>
            <a:r>
              <a:rPr lang="zh-CN" altLang="en-US"/>
              <a:t>文件</a:t>
            </a:r>
            <a:endParaRPr lang="zh-CN" altLang="en-US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7887970" y="1996440"/>
            <a:ext cx="0" cy="63182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365365" y="2764790"/>
            <a:ext cx="124142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魔块</a:t>
            </a:r>
            <a:r>
              <a:rPr lang="en-US" altLang="zh-CN"/>
              <a:t>js</a:t>
            </a:r>
            <a:r>
              <a:rPr lang="zh-CN" altLang="en-US"/>
              <a:t>文件</a:t>
            </a:r>
            <a:endParaRPr lang="zh-CN" altLang="en-US"/>
          </a:p>
        </p:txBody>
      </p:sp>
      <p:cxnSp>
        <p:nvCxnSpPr>
          <p:cNvPr id="20" name="直接箭头连接符 19"/>
          <p:cNvCxnSpPr/>
          <p:nvPr/>
        </p:nvCxnSpPr>
        <p:spPr>
          <a:xfrm flipH="1">
            <a:off x="3293110" y="3215640"/>
            <a:ext cx="10795" cy="186055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5224780" y="3215640"/>
            <a:ext cx="0" cy="63182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6687820" y="3215640"/>
            <a:ext cx="0" cy="63182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7887970" y="3215640"/>
            <a:ext cx="0" cy="63182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1796415" y="3215640"/>
            <a:ext cx="0" cy="63182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904875" y="4208780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用于识别该模块</a:t>
            </a:r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74295" y="5116195"/>
            <a:ext cx="87229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>
                <a:sym typeface="+mn-ea"/>
              </a:rPr>
              <a:t>data</a:t>
            </a:r>
            <a:r>
              <a:rPr lang="en-US" altLang="zh-CN">
                <a:sym typeface="+mn-ea"/>
              </a:rPr>
              <a:t>=”</a:t>
            </a:r>
            <a:r>
              <a:rPr lang="en-US" altLang="zh-CN"/>
              <a:t>table='article'    where='id&gt;0&amp;status=3'   order='addtime desc'   limit='5'   cache='60' ”</a:t>
            </a:r>
            <a:endParaRPr lang="en-US" altLang="zh-CN"/>
          </a:p>
        </p:txBody>
      </p:sp>
      <p:sp>
        <p:nvSpPr>
          <p:cNvPr id="31" name="文本框 30"/>
          <p:cNvSpPr txBox="1"/>
          <p:nvPr/>
        </p:nvSpPr>
        <p:spPr>
          <a:xfrm>
            <a:off x="5142865" y="4121150"/>
            <a:ext cx="308991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对应的</a:t>
            </a:r>
            <a:r>
              <a:rPr lang="en-US" altLang="zh-CN"/>
              <a:t>html</a:t>
            </a:r>
            <a:r>
              <a:rPr lang="zh-CN" altLang="en-US"/>
              <a:t>、</a:t>
            </a:r>
            <a:r>
              <a:rPr lang="en-US" altLang="zh-CN"/>
              <a:t>css</a:t>
            </a:r>
            <a:r>
              <a:rPr lang="zh-CN" altLang="en-US"/>
              <a:t>、</a:t>
            </a:r>
            <a:r>
              <a:rPr lang="en-US" altLang="zh-CN"/>
              <a:t>js</a:t>
            </a:r>
            <a:r>
              <a:rPr lang="zh-CN" altLang="en-US"/>
              <a:t>文件路径</a:t>
            </a:r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5009515" y="4138295"/>
            <a:ext cx="3302635" cy="360680"/>
          </a:xfrm>
          <a:prstGeom prst="rect">
            <a:avLst/>
          </a:prstGeom>
          <a:noFill/>
          <a:ln w="28575" cmpd="sng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25500" y="4208780"/>
            <a:ext cx="1957705" cy="360680"/>
          </a:xfrm>
          <a:prstGeom prst="rect">
            <a:avLst/>
          </a:prstGeom>
          <a:noFill/>
          <a:ln w="28575" cmpd="sng">
            <a:solidFill>
              <a:schemeClr val="accent2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>
            <a:off x="747395" y="5447665"/>
            <a:ext cx="1082040" cy="0"/>
          </a:xfrm>
          <a:prstGeom prst="line">
            <a:avLst/>
          </a:prstGeom>
          <a:ln w="28575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492760" y="558355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数据表名</a:t>
            </a:r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>
            <a:off x="2143125" y="5484495"/>
            <a:ext cx="2135505" cy="0"/>
          </a:xfrm>
          <a:prstGeom prst="line">
            <a:avLst/>
          </a:prstGeom>
          <a:ln w="28575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2189480" y="5583555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数据筛选条件</a:t>
            </a:r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4572000" y="5476240"/>
            <a:ext cx="1881505" cy="8255"/>
          </a:xfrm>
          <a:prstGeom prst="line">
            <a:avLst/>
          </a:prstGeom>
          <a:ln w="28575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4637405" y="557339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数据排序</a:t>
            </a:r>
            <a:endParaRPr lang="zh-CN" altLang="en-US"/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7638415" y="5462905"/>
            <a:ext cx="725805" cy="3810"/>
          </a:xfrm>
          <a:prstGeom prst="line">
            <a:avLst/>
          </a:prstGeom>
          <a:ln w="28575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6351270" y="5573395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条数</a:t>
            </a:r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7248525" y="557339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缓存时间</a:t>
            </a:r>
            <a:endParaRPr lang="zh-CN" altLang="en-US"/>
          </a:p>
        </p:txBody>
      </p:sp>
      <p:cxnSp>
        <p:nvCxnSpPr>
          <p:cNvPr id="43" name="直接箭头连接符 42"/>
          <p:cNvCxnSpPr/>
          <p:nvPr/>
        </p:nvCxnSpPr>
        <p:spPr>
          <a:xfrm>
            <a:off x="4278630" y="5941695"/>
            <a:ext cx="0" cy="24701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227965" y="6217285"/>
            <a:ext cx="837882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考虑到复杂的数据，可以从控制器里处理好，传一个数组变量即可（</a:t>
            </a:r>
            <a:r>
              <a:rPr lang="en-US" altLang="zh-CN"/>
              <a:t>data</a:t>
            </a:r>
            <a:r>
              <a:rPr lang="en-US" altLang="zh-CN">
                <a:sym typeface="+mn-ea"/>
              </a:rPr>
              <a:t>=”$arr”</a:t>
            </a:r>
            <a:r>
              <a:rPr lang="zh-CN" altLang="en-US"/>
              <a:t>）</a:t>
            </a:r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9330690" y="1266825"/>
            <a:ext cx="2240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一个做好的模块文件</a:t>
            </a:r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 flipV="1">
            <a:off x="6621780" y="5462905"/>
            <a:ext cx="725805" cy="3810"/>
          </a:xfrm>
          <a:prstGeom prst="line">
            <a:avLst/>
          </a:prstGeom>
          <a:ln w="28575" cmpd="sng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/>
          <p:cNvPicPr>
            <a:picLocks noChangeAspect="1"/>
          </p:cNvPicPr>
          <p:nvPr/>
        </p:nvPicPr>
        <p:blipFill>
          <a:blip r:embed="rId1"/>
          <a:srcRect b="5223"/>
          <a:stretch>
            <a:fillRect/>
          </a:stretch>
        </p:blipFill>
        <p:spPr>
          <a:xfrm>
            <a:off x="9330690" y="1704975"/>
            <a:ext cx="1495425" cy="875665"/>
          </a:xfrm>
          <a:prstGeom prst="rect">
            <a:avLst/>
          </a:prstGeom>
        </p:spPr>
      </p:pic>
      <p:sp>
        <p:nvSpPr>
          <p:cNvPr id="48" name="文本框 47"/>
          <p:cNvSpPr txBox="1"/>
          <p:nvPr/>
        </p:nvSpPr>
        <p:spPr>
          <a:xfrm>
            <a:off x="9204325" y="2829560"/>
            <a:ext cx="2754630" cy="1476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以模块名命名的文件夹，</a:t>
            </a:r>
            <a:endParaRPr lang="zh-CN" altLang="en-US"/>
          </a:p>
          <a:p>
            <a:r>
              <a:rPr lang="zh-CN" altLang="en-US"/>
              <a:t>包含</a:t>
            </a:r>
            <a:r>
              <a:rPr lang="en-US" altLang="zh-CN"/>
              <a:t>html,js,css,</a:t>
            </a:r>
            <a:r>
              <a:rPr lang="zh-CN" altLang="en-US"/>
              <a:t>文件及</a:t>
            </a:r>
            <a:r>
              <a:rPr lang="en-US" altLang="zh-CN"/>
              <a:t>img</a:t>
            </a:r>
            <a:endParaRPr lang="en-US" altLang="zh-CN"/>
          </a:p>
          <a:p>
            <a:r>
              <a:rPr lang="zh-CN" altLang="en-US"/>
              <a:t>图片文件夹</a:t>
            </a:r>
            <a:r>
              <a:rPr lang="en-US" altLang="zh-CN"/>
              <a:t>,</a:t>
            </a:r>
            <a:r>
              <a:rPr lang="zh-CN" altLang="en-US"/>
              <a:t>如果要调用，</a:t>
            </a:r>
            <a:endParaRPr lang="zh-CN" altLang="en-US"/>
          </a:p>
          <a:p>
            <a:r>
              <a:rPr lang="zh-CN" altLang="en-US"/>
              <a:t>丢进你的模块库里，一行</a:t>
            </a:r>
            <a:endParaRPr lang="zh-CN" altLang="en-US"/>
          </a:p>
          <a:p>
            <a:r>
              <a:rPr lang="zh-CN" altLang="en-US"/>
              <a:t>代码就可以引用了</a:t>
            </a:r>
            <a:endParaRPr lang="zh-CN" altLang="en-US"/>
          </a:p>
        </p:txBody>
      </p:sp>
      <p:cxnSp>
        <p:nvCxnSpPr>
          <p:cNvPr id="49" name="直接连接符 48"/>
          <p:cNvCxnSpPr/>
          <p:nvPr/>
        </p:nvCxnSpPr>
        <p:spPr>
          <a:xfrm>
            <a:off x="9002395" y="1399540"/>
            <a:ext cx="0" cy="516953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" name="组合 20"/>
          <p:cNvGrpSpPr/>
          <p:nvPr userDrawn="1"/>
        </p:nvGrpSpPr>
        <p:grpSpPr>
          <a:xfrm>
            <a:off x="576578" y="807085"/>
            <a:ext cx="10810876" cy="109538"/>
            <a:chOff x="628642" y="0"/>
            <a:chExt cx="27229910" cy="6858000"/>
          </a:xfrm>
        </p:grpSpPr>
        <p:sp>
          <p:nvSpPr>
            <p:cNvPr id="22" name="平行四边形 21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4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-1" fmla="*/ 0 w 6240991"/>
                <a:gd name="connsiteY0-2" fmla="*/ 6858000 h 6858000"/>
                <a:gd name="connsiteX1-3" fmla="*/ 2886624 w 6240991"/>
                <a:gd name="connsiteY1-4" fmla="*/ 0 h 6858000"/>
                <a:gd name="connsiteX2-5" fmla="*/ 6240991 w 6240991"/>
                <a:gd name="connsiteY2-6" fmla="*/ 9525 h 6858000"/>
                <a:gd name="connsiteX3-7" fmla="*/ 3897292 w 6240991"/>
                <a:gd name="connsiteY3-8" fmla="*/ 6858000 h 6858000"/>
                <a:gd name="connsiteX4-9" fmla="*/ 0 w 6240991"/>
                <a:gd name="connsiteY4-10" fmla="*/ 685800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3" name="直接连接符 2"/>
          <p:cNvCxnSpPr/>
          <p:nvPr userDrawn="1"/>
        </p:nvCxnSpPr>
        <p:spPr>
          <a:xfrm>
            <a:off x="670560" y="807085"/>
            <a:ext cx="10643235" cy="6985"/>
          </a:xfrm>
          <a:prstGeom prst="line">
            <a:avLst/>
          </a:prstGeom>
          <a:ln w="3175">
            <a:solidFill>
              <a:srgbClr val="0C1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70560" y="268605"/>
            <a:ext cx="3535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/>
              <a:t>为什么要把模块做成这样</a:t>
            </a:r>
            <a:endParaRPr lang="zh-CN" altLang="en-US" sz="2400"/>
          </a:p>
        </p:txBody>
      </p:sp>
      <p:sp>
        <p:nvSpPr>
          <p:cNvPr id="2" name="文本框 1"/>
          <p:cNvSpPr txBox="1"/>
          <p:nvPr/>
        </p:nvSpPr>
        <p:spPr>
          <a:xfrm>
            <a:off x="1161415" y="1692910"/>
            <a:ext cx="2468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通常的一个页面的代码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6095" y="2179955"/>
            <a:ext cx="3699510" cy="3774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76580" y="2247900"/>
            <a:ext cx="2950210" cy="39077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800"/>
              <a:t>{template 'header'}</a:t>
            </a:r>
            <a:endParaRPr lang="zh-CN" altLang="en-US" sz="800"/>
          </a:p>
          <a:p>
            <a:pPr algn="l"/>
            <a:r>
              <a:rPr lang="zh-CN" altLang="en-US" sz="800"/>
              <a:t>&lt;div class="m0"&gt;</a:t>
            </a:r>
            <a:endParaRPr lang="zh-CN" altLang="en-US" sz="800"/>
          </a:p>
          <a:p>
            <a:pPr algn="l"/>
            <a:r>
              <a:rPr lang="zh-CN" altLang="en-US" sz="800"/>
              <a:t>&lt;div class="m"&gt;</a:t>
            </a:r>
            <a:endParaRPr lang="zh-CN" altLang="en-US" sz="800"/>
          </a:p>
          <a:p>
            <a:pPr algn="l"/>
            <a:r>
              <a:rPr lang="zh-CN" altLang="en-US" sz="800"/>
              <a:t>&lt;div class="im0"&gt;</a:t>
            </a:r>
            <a:endParaRPr lang="zh-CN" altLang="en-US" sz="800"/>
          </a:p>
          <a:p>
            <a:pPr algn="l"/>
            <a:r>
              <a:rPr lang="zh-CN" altLang="en-US" sz="800"/>
              <a:t>&lt;div class="im0l"&gt;</a:t>
            </a:r>
            <a:endParaRPr lang="zh-CN" altLang="en-US" sz="800"/>
          </a:p>
          <a:p>
            <a:pPr algn="l"/>
            <a:r>
              <a:rPr lang="zh-CN" altLang="en-US" sz="800"/>
              <a:t>&lt;!--[行业分类]--&gt;</a:t>
            </a:r>
            <a:endParaRPr lang="zh-CN" altLang="en-US" sz="800"/>
          </a:p>
          <a:p>
            <a:pPr algn="l"/>
            <a:r>
              <a:rPr lang="zh-CN" altLang="en-US" sz="800"/>
              <a:t>{php $mid = isset($MODULE[16]) ? 16 : 5;}</a:t>
            </a:r>
            <a:endParaRPr lang="zh-CN" altLang="en-US" sz="800"/>
          </a:p>
          <a:p>
            <a:pPr algn="l"/>
            <a:r>
              <a:rPr lang="zh-CN" altLang="en-US" sz="800"/>
              <a:t>{php $c0 = get_maincat(0, $mid, 1);}</a:t>
            </a:r>
            <a:endParaRPr lang="zh-CN" altLang="en-US" sz="800"/>
          </a:p>
          <a:p>
            <a:pPr algn="l"/>
            <a:r>
              <a:rPr lang="zh-CN" altLang="en-US" sz="800"/>
              <a:t>&lt;ul&gt;</a:t>
            </a:r>
            <a:endParaRPr lang="zh-CN" altLang="en-US" sz="800"/>
          </a:p>
          <a:p>
            <a:pPr algn="l"/>
            <a:r>
              <a:rPr lang="zh-CN" altLang="en-US" sz="800"/>
              <a:t>{loop $c0 $k0 $v0}</a:t>
            </a:r>
            <a:endParaRPr lang="zh-CN" altLang="en-US" sz="800"/>
          </a:p>
          <a:p>
            <a:pPr algn="l"/>
            <a:r>
              <a:rPr lang="zh-CN" altLang="en-US" sz="800"/>
              <a:t>{if $k0 &lt; 16 &amp;&amp; $v0[child]}</a:t>
            </a:r>
            <a:endParaRPr lang="zh-CN" altLang="en-US" sz="800"/>
          </a:p>
          <a:p>
            <a:pPr algn="l"/>
            <a:r>
              <a:rPr lang="zh-CN" altLang="en-US" sz="800"/>
              <a:t>{php $_c1 = get_maincat($v0[catid], $mid, 2);}</a:t>
            </a:r>
            <a:endParaRPr lang="zh-CN" altLang="en-US" sz="800"/>
          </a:p>
          <a:p>
            <a:pPr algn="l"/>
            <a:r>
              <a:rPr lang="zh-CN" altLang="en-US" sz="800"/>
              <a:t>{php $c1 = get_maincat($v0[catid], $mid);}</a:t>
            </a:r>
            <a:endParaRPr lang="zh-CN" altLang="en-US" sz="800"/>
          </a:p>
          <a:p>
            <a:pPr algn="l"/>
            <a:r>
              <a:rPr lang="zh-CN" altLang="en-US" sz="800"/>
              <a:t>&lt;li class="cate-{$k0}"&gt;&lt;i&gt;&amp;gt;&lt;/i&gt;</a:t>
            </a:r>
            <a:endParaRPr lang="zh-CN" altLang="en-US" sz="800"/>
          </a:p>
          <a:p>
            <a:pPr algn="l"/>
            <a:r>
              <a:rPr lang="zh-CN" altLang="en-US" sz="800"/>
              <a:t>&lt;a href="{$MODULE[$mid][linkurl]}{$v0[linkurl]}" target="_blank"&gt;&lt;strong&gt;{$v0[catname]}&lt;/strong&gt;&lt;/a&gt; </a:t>
            </a:r>
            <a:endParaRPr lang="zh-CN" altLang="en-US" sz="800"/>
          </a:p>
          <a:p>
            <a:pPr algn="l"/>
            <a:r>
              <a:rPr lang="zh-CN" altLang="en-US" sz="800"/>
              <a:t>{if $_c1}</a:t>
            </a:r>
            <a:endParaRPr lang="zh-CN" altLang="en-US" sz="800"/>
          </a:p>
          <a:p>
            <a:pPr algn="l"/>
            <a:r>
              <a:rPr lang="zh-CN" altLang="en-US" sz="800"/>
              <a:t>&lt;a href="{$MODULE[$mid][linkurl]}{$_c1[0][linkurl]}" target="_blank"&gt;&lt;strong&gt;{$_c1[0][catname]}&lt;/strong&gt;&lt;/a&gt;</a:t>
            </a:r>
            <a:endParaRPr lang="zh-CN" altLang="en-US" sz="800"/>
          </a:p>
          <a:p>
            <a:pPr algn="l"/>
            <a:r>
              <a:rPr lang="zh-CN" altLang="en-US" sz="800"/>
              <a:t>{else}</a:t>
            </a:r>
            <a:endParaRPr lang="zh-CN" altLang="en-US" sz="800"/>
          </a:p>
          <a:p>
            <a:pPr algn="l"/>
            <a:r>
              <a:rPr lang="zh-CN" altLang="en-US" sz="800"/>
              <a:t>&lt;a href="{$MODULE[$mid][linkurl]}{$c1[0][linkurl]}" target="_blank"&gt;&lt;strong&gt;{$c1[0][catname]}&lt;/strong&gt;&lt;/a&gt;</a:t>
            </a:r>
            <a:endParaRPr lang="zh-CN" altLang="en-US" sz="800"/>
          </a:p>
          <a:p>
            <a:pPr algn="l"/>
            <a:r>
              <a:rPr lang="zh-CN" altLang="en-US" sz="800"/>
              <a:t>{/if}</a:t>
            </a:r>
            <a:endParaRPr lang="zh-CN" altLang="en-US" sz="800"/>
          </a:p>
          <a:p>
            <a:pPr algn="l"/>
            <a:r>
              <a:rPr lang="zh-CN" altLang="en-US" sz="800"/>
              <a:t>&lt;div&gt;</a:t>
            </a:r>
            <a:endParaRPr lang="zh-CN" altLang="en-US" sz="800"/>
          </a:p>
          <a:p>
            <a:pPr algn="l"/>
            <a:r>
              <a:rPr lang="zh-CN" altLang="en-US" sz="800"/>
              <a:t>{loop $c1 $k1 $v1}</a:t>
            </a:r>
            <a:endParaRPr lang="zh-CN" altLang="en-US" sz="800"/>
          </a:p>
          <a:p>
            <a:pPr algn="l"/>
            <a:r>
              <a:rPr lang="zh-CN" altLang="en-US" sz="800"/>
              <a:t>&lt;dl&gt;</a:t>
            </a:r>
            <a:endParaRPr lang="zh-CN" altLang="en-US" sz="800"/>
          </a:p>
          <a:p>
            <a:pPr algn="l"/>
            <a:r>
              <a:rPr lang="zh-CN" altLang="en-US" sz="800"/>
              <a:t>&lt;dt&gt;&lt;a href="{$MODULE[$mid][linkurl]}{$v1[linkurl]}" target="_blank"&gt;{set_style($v1[catname], $v1[style])}&lt;/a&gt;&lt;/dt&gt;</a:t>
            </a:r>
            <a:endParaRPr lang="zh-CN" altLang="en-US" sz="800"/>
          </a:p>
          <a:p>
            <a:pPr algn="l"/>
            <a:r>
              <a:rPr lang="zh-CN" altLang="en-US" sz="800"/>
              <a:t>。。。。。。。</a:t>
            </a:r>
            <a:endParaRPr lang="zh-CN" altLang="en-US" sz="800"/>
          </a:p>
          <a:p>
            <a:pPr algn="l"/>
            <a:endParaRPr lang="zh-CN" altLang="en-US" sz="800"/>
          </a:p>
          <a:p>
            <a:pPr algn="l"/>
            <a:endParaRPr lang="zh-CN" altLang="en-US" sz="800"/>
          </a:p>
        </p:txBody>
      </p:sp>
      <p:sp>
        <p:nvSpPr>
          <p:cNvPr id="7" name="矩形 6"/>
          <p:cNvSpPr/>
          <p:nvPr/>
        </p:nvSpPr>
        <p:spPr>
          <a:xfrm>
            <a:off x="4655185" y="2170430"/>
            <a:ext cx="3813175" cy="3774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73750" y="1692910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我们的代码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664710" y="2813685"/>
            <a:ext cx="32562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800">
                <a:sym typeface="+mn-ea"/>
              </a:rPr>
              <a:t>{block name="</a:t>
            </a:r>
            <a:r>
              <a:rPr lang="en-US" altLang="zh-CN" sz="800">
                <a:sym typeface="+mn-ea"/>
              </a:rPr>
              <a:t>header</a:t>
            </a:r>
            <a:r>
              <a:rPr lang="zh-CN" altLang="en-US" sz="800">
                <a:sym typeface="+mn-ea"/>
              </a:rPr>
              <a:t>" data="arr" static="index.html&amp;index.css&amp;index.js"}</a:t>
            </a:r>
            <a:endParaRPr lang="zh-CN" altLang="en-US" sz="800"/>
          </a:p>
          <a:p>
            <a:pPr algn="l"/>
            <a:endParaRPr lang="zh-CN" altLang="en-US" sz="800"/>
          </a:p>
        </p:txBody>
      </p:sp>
      <p:sp>
        <p:nvSpPr>
          <p:cNvPr id="10" name="文本框 9"/>
          <p:cNvSpPr txBox="1"/>
          <p:nvPr/>
        </p:nvSpPr>
        <p:spPr>
          <a:xfrm>
            <a:off x="4664710" y="3194050"/>
            <a:ext cx="32562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800">
                <a:sym typeface="+mn-ea"/>
              </a:rPr>
              <a:t>{block name="</a:t>
            </a:r>
            <a:r>
              <a:rPr lang="en-US" altLang="zh-CN" sz="800">
                <a:sym typeface="+mn-ea"/>
              </a:rPr>
              <a:t>header</a:t>
            </a:r>
            <a:r>
              <a:rPr lang="zh-CN" altLang="en-US" sz="800">
                <a:sym typeface="+mn-ea"/>
              </a:rPr>
              <a:t>" data="arr" static="index.html&amp;index.css&amp;index.js"}</a:t>
            </a:r>
            <a:endParaRPr lang="zh-CN" altLang="en-US" sz="800"/>
          </a:p>
          <a:p>
            <a:pPr algn="l"/>
            <a:endParaRPr lang="zh-CN" altLang="en-US" sz="800"/>
          </a:p>
        </p:txBody>
      </p:sp>
      <p:sp>
        <p:nvSpPr>
          <p:cNvPr id="11" name="文本框 10"/>
          <p:cNvSpPr txBox="1"/>
          <p:nvPr/>
        </p:nvSpPr>
        <p:spPr>
          <a:xfrm>
            <a:off x="4664710" y="3662680"/>
            <a:ext cx="32562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800">
                <a:sym typeface="+mn-ea"/>
              </a:rPr>
              <a:t>{block name="</a:t>
            </a:r>
            <a:r>
              <a:rPr lang="en-US" altLang="zh-CN" sz="800">
                <a:sym typeface="+mn-ea"/>
              </a:rPr>
              <a:t>header</a:t>
            </a:r>
            <a:r>
              <a:rPr lang="zh-CN" altLang="en-US" sz="800">
                <a:sym typeface="+mn-ea"/>
              </a:rPr>
              <a:t>" data="arr" static="index.html&amp;index.css&amp;index.js"}</a:t>
            </a:r>
            <a:endParaRPr lang="zh-CN" altLang="en-US" sz="800"/>
          </a:p>
          <a:p>
            <a:pPr algn="l"/>
            <a:endParaRPr lang="zh-CN" altLang="en-US" sz="800"/>
          </a:p>
        </p:txBody>
      </p:sp>
      <p:sp>
        <p:nvSpPr>
          <p:cNvPr id="12" name="文本框 11"/>
          <p:cNvSpPr txBox="1"/>
          <p:nvPr/>
        </p:nvSpPr>
        <p:spPr>
          <a:xfrm>
            <a:off x="4664710" y="4179570"/>
            <a:ext cx="32562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800">
                <a:sym typeface="+mn-ea"/>
              </a:rPr>
              <a:t>{block name="</a:t>
            </a:r>
            <a:r>
              <a:rPr lang="en-US" altLang="zh-CN" sz="800">
                <a:sym typeface="+mn-ea"/>
              </a:rPr>
              <a:t>header</a:t>
            </a:r>
            <a:r>
              <a:rPr lang="zh-CN" altLang="en-US" sz="800">
                <a:sym typeface="+mn-ea"/>
              </a:rPr>
              <a:t>" data="arr" static="index.html&amp;index.css&amp;index.js"}</a:t>
            </a:r>
            <a:endParaRPr lang="zh-CN" altLang="en-US" sz="800"/>
          </a:p>
          <a:p>
            <a:pPr algn="l"/>
            <a:endParaRPr lang="zh-CN" altLang="en-US" sz="800"/>
          </a:p>
        </p:txBody>
      </p:sp>
      <p:sp>
        <p:nvSpPr>
          <p:cNvPr id="13" name="文本框 12"/>
          <p:cNvSpPr txBox="1"/>
          <p:nvPr/>
        </p:nvSpPr>
        <p:spPr>
          <a:xfrm>
            <a:off x="4664710" y="4618355"/>
            <a:ext cx="32562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800">
                <a:sym typeface="+mn-ea"/>
              </a:rPr>
              <a:t>{block name="</a:t>
            </a:r>
            <a:r>
              <a:rPr lang="en-US" altLang="zh-CN" sz="800">
                <a:sym typeface="+mn-ea"/>
              </a:rPr>
              <a:t>header</a:t>
            </a:r>
            <a:r>
              <a:rPr lang="zh-CN" altLang="en-US" sz="800">
                <a:sym typeface="+mn-ea"/>
              </a:rPr>
              <a:t>" data="arr" static="index.html&amp;index.css&amp;index.js"}</a:t>
            </a:r>
            <a:endParaRPr lang="zh-CN" altLang="en-US" sz="800"/>
          </a:p>
          <a:p>
            <a:pPr algn="l"/>
            <a:endParaRPr lang="zh-CN" altLang="en-US" sz="800"/>
          </a:p>
        </p:txBody>
      </p:sp>
      <p:sp>
        <p:nvSpPr>
          <p:cNvPr id="14" name="文本框 13"/>
          <p:cNvSpPr txBox="1"/>
          <p:nvPr/>
        </p:nvSpPr>
        <p:spPr>
          <a:xfrm>
            <a:off x="366395" y="6078220"/>
            <a:ext cx="4094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1400"/>
              <a:t>咔</a:t>
            </a:r>
            <a:r>
              <a:rPr lang="zh-CN" altLang="en-US" sz="1400">
                <a:sym typeface="+mn-ea"/>
              </a:rPr>
              <a:t>咔咔</a:t>
            </a:r>
            <a:r>
              <a:rPr lang="zh-CN" altLang="en-US" sz="1400"/>
              <a:t>，只有开发者最知道其它，别人郁闷的找！</a:t>
            </a:r>
            <a:endParaRPr lang="zh-CN" altLang="en-US" sz="1400"/>
          </a:p>
          <a:p>
            <a:pPr algn="ctr"/>
            <a:r>
              <a:rPr lang="zh-CN" altLang="en-US" sz="1400"/>
              <a:t>更别说复用了，随便动一下，网站样式跨了</a:t>
            </a:r>
            <a:endParaRPr lang="zh-CN" altLang="en-US" sz="1400"/>
          </a:p>
        </p:txBody>
      </p:sp>
      <p:sp>
        <p:nvSpPr>
          <p:cNvPr id="15" name="文本框 14"/>
          <p:cNvSpPr txBox="1"/>
          <p:nvPr/>
        </p:nvSpPr>
        <p:spPr>
          <a:xfrm>
            <a:off x="4692015" y="6078220"/>
            <a:ext cx="3738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1400"/>
              <a:t>几行代码搞定，模块名一一对应模块文件夹，</a:t>
            </a:r>
            <a:endParaRPr lang="zh-CN" altLang="en-US" sz="1400"/>
          </a:p>
          <a:p>
            <a:pPr algn="ctr"/>
            <a:r>
              <a:rPr lang="zh-CN" altLang="en-US" sz="1400"/>
              <a:t>修改对应模块文件就好，且模块无限复用</a:t>
            </a:r>
            <a:endParaRPr lang="zh-CN" altLang="en-US" sz="1400"/>
          </a:p>
        </p:txBody>
      </p:sp>
      <p:sp>
        <p:nvSpPr>
          <p:cNvPr id="16" name="文本框 15"/>
          <p:cNvSpPr txBox="1"/>
          <p:nvPr/>
        </p:nvSpPr>
        <p:spPr>
          <a:xfrm>
            <a:off x="670560" y="1153795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>
                <a:solidFill>
                  <a:schemeClr val="accent2"/>
                </a:solidFill>
              </a:rPr>
              <a:t>看一下对比</a:t>
            </a:r>
            <a:endParaRPr lang="zh-CN" altLang="en-US" sz="2400"/>
          </a:p>
        </p:txBody>
      </p:sp>
      <p:sp>
        <p:nvSpPr>
          <p:cNvPr id="17" name="矩形 16"/>
          <p:cNvSpPr/>
          <p:nvPr/>
        </p:nvSpPr>
        <p:spPr>
          <a:xfrm>
            <a:off x="9732645" y="3069590"/>
            <a:ext cx="1590040" cy="1560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9759315" y="3665855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我们的魔块库</a:t>
            </a:r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 flipH="1" flipV="1">
            <a:off x="7930515" y="2957195"/>
            <a:ext cx="1812925" cy="358140"/>
          </a:xfrm>
          <a:prstGeom prst="line">
            <a:avLst/>
          </a:prstGeom>
          <a:ln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7920990" y="3315335"/>
            <a:ext cx="1812925" cy="25082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 flipV="1">
            <a:off x="7920990" y="3789680"/>
            <a:ext cx="1812925" cy="63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7920990" y="4028440"/>
            <a:ext cx="1811655" cy="227330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7920990" y="4307205"/>
            <a:ext cx="1822450" cy="432435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" name="组合 20"/>
          <p:cNvGrpSpPr/>
          <p:nvPr userDrawn="1"/>
        </p:nvGrpSpPr>
        <p:grpSpPr>
          <a:xfrm>
            <a:off x="576578" y="807085"/>
            <a:ext cx="10810876" cy="109538"/>
            <a:chOff x="628642" y="0"/>
            <a:chExt cx="27229910" cy="6858000"/>
          </a:xfrm>
        </p:grpSpPr>
        <p:sp>
          <p:nvSpPr>
            <p:cNvPr id="22" name="平行四边形 21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4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-1" fmla="*/ 0 w 6240991"/>
                <a:gd name="connsiteY0-2" fmla="*/ 6858000 h 6858000"/>
                <a:gd name="connsiteX1-3" fmla="*/ 2886624 w 6240991"/>
                <a:gd name="connsiteY1-4" fmla="*/ 0 h 6858000"/>
                <a:gd name="connsiteX2-5" fmla="*/ 6240991 w 6240991"/>
                <a:gd name="connsiteY2-6" fmla="*/ 9525 h 6858000"/>
                <a:gd name="connsiteX3-7" fmla="*/ 3897292 w 6240991"/>
                <a:gd name="connsiteY3-8" fmla="*/ 6858000 h 6858000"/>
                <a:gd name="connsiteX4-9" fmla="*/ 0 w 6240991"/>
                <a:gd name="connsiteY4-10" fmla="*/ 685800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3" name="直接连接符 2"/>
          <p:cNvCxnSpPr/>
          <p:nvPr userDrawn="1"/>
        </p:nvCxnSpPr>
        <p:spPr>
          <a:xfrm>
            <a:off x="670560" y="807085"/>
            <a:ext cx="10643235" cy="6985"/>
          </a:xfrm>
          <a:prstGeom prst="line">
            <a:avLst/>
          </a:prstGeom>
          <a:ln w="3175">
            <a:solidFill>
              <a:srgbClr val="0C1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70560" y="268605"/>
            <a:ext cx="3230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/>
              <a:t>将模块化思想进行到底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670560" y="1356995"/>
            <a:ext cx="1071245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做为一个开发者，我们经常会遇到这个或那个客户有这样或那样的需要，例如：张三要做企业网站，李四要做商城，王五要做论坛，老刘要做博行业网站，等等五花八门</a:t>
            </a:r>
            <a:r>
              <a:rPr lang="en-US" altLang="zh-CN"/>
              <a:t>...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因此，我们大至可以分为以下</a:t>
            </a:r>
            <a:r>
              <a:rPr lang="en-US" altLang="zh-CN"/>
              <a:t>5</a:t>
            </a:r>
            <a:r>
              <a:rPr lang="zh-CN" altLang="en-US"/>
              <a:t>个项目，企业网站、商城、行业网站、论坛，微信后台，</a:t>
            </a:r>
            <a:r>
              <a:rPr lang="en-US" altLang="zh-CN"/>
              <a:t>5</a:t>
            </a:r>
            <a:r>
              <a:rPr lang="zh-CN" altLang="en-US"/>
              <a:t>个项目彼此独立</a:t>
            </a:r>
            <a:endParaRPr lang="zh-CN" altLang="en-US"/>
          </a:p>
          <a:p>
            <a:r>
              <a:rPr lang="zh-CN" altLang="en-US"/>
              <a:t>共享框架核心文件，面对客户需求时，犹如模块一般添加即可。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67510" y="2918460"/>
            <a:ext cx="3477895" cy="36868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130" y="3655060"/>
            <a:ext cx="3924300" cy="23812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432675" y="6132195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取出其中一个项目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" name="组合 20"/>
          <p:cNvGrpSpPr/>
          <p:nvPr userDrawn="1"/>
        </p:nvGrpSpPr>
        <p:grpSpPr>
          <a:xfrm>
            <a:off x="576578" y="807085"/>
            <a:ext cx="10810876" cy="109538"/>
            <a:chOff x="628642" y="0"/>
            <a:chExt cx="27229910" cy="6858000"/>
          </a:xfrm>
        </p:grpSpPr>
        <p:sp>
          <p:nvSpPr>
            <p:cNvPr id="22" name="平行四边形 21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4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-1" fmla="*/ 0 w 6240991"/>
                <a:gd name="connsiteY0-2" fmla="*/ 6858000 h 6858000"/>
                <a:gd name="connsiteX1-3" fmla="*/ 2886624 w 6240991"/>
                <a:gd name="connsiteY1-4" fmla="*/ 0 h 6858000"/>
                <a:gd name="connsiteX2-5" fmla="*/ 6240991 w 6240991"/>
                <a:gd name="connsiteY2-6" fmla="*/ 9525 h 6858000"/>
                <a:gd name="connsiteX3-7" fmla="*/ 3897292 w 6240991"/>
                <a:gd name="connsiteY3-8" fmla="*/ 6858000 h 6858000"/>
                <a:gd name="connsiteX4-9" fmla="*/ 0 w 6240991"/>
                <a:gd name="connsiteY4-10" fmla="*/ 685800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3" name="直接连接符 2"/>
          <p:cNvCxnSpPr/>
          <p:nvPr userDrawn="1"/>
        </p:nvCxnSpPr>
        <p:spPr>
          <a:xfrm>
            <a:off x="670560" y="807085"/>
            <a:ext cx="10643235" cy="6985"/>
          </a:xfrm>
          <a:prstGeom prst="line">
            <a:avLst/>
          </a:prstGeom>
          <a:ln w="3175">
            <a:solidFill>
              <a:srgbClr val="0C1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70560" y="268605"/>
            <a:ext cx="58235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/>
              <a:t>开发一个框架系统，我们需要解决</a:t>
            </a:r>
            <a:r>
              <a:rPr lang="en-US" altLang="zh-CN" sz="2400"/>
              <a:t>5</a:t>
            </a:r>
            <a:r>
              <a:rPr lang="zh-CN" altLang="en-US" sz="2400"/>
              <a:t>大</a:t>
            </a:r>
            <a:r>
              <a:rPr lang="zh-CN" altLang="en-US" sz="2400"/>
              <a:t>问题</a:t>
            </a:r>
            <a:endParaRPr lang="zh-CN" altLang="en-US" sz="2400"/>
          </a:p>
        </p:txBody>
      </p:sp>
      <p:sp>
        <p:nvSpPr>
          <p:cNvPr id="9" name="椭圆 8"/>
          <p:cNvSpPr/>
          <p:nvPr/>
        </p:nvSpPr>
        <p:spPr>
          <a:xfrm>
            <a:off x="763270" y="2642235"/>
            <a:ext cx="1966595" cy="19665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159828" y="3381375"/>
            <a:ext cx="10972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>
                <a:solidFill>
                  <a:schemeClr val="bg1"/>
                </a:solidFill>
              </a:rPr>
              <a:t>函数库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962275" y="2574290"/>
            <a:ext cx="1966595" cy="19665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97568" y="3332480"/>
            <a:ext cx="12331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chemeClr val="bg1"/>
                </a:solidFill>
              </a:rPr>
              <a:t>标签库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159375" y="2574290"/>
            <a:ext cx="1966595" cy="1966595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708650" y="3332480"/>
            <a:ext cx="868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chemeClr val="bg1"/>
                </a:solidFill>
              </a:rPr>
              <a:t>路由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425690" y="2574290"/>
            <a:ext cx="1966595" cy="1966595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018780" y="3332480"/>
            <a:ext cx="940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chemeClr val="bg1"/>
                </a:solidFill>
              </a:rPr>
              <a:t>缓存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627870" y="2574290"/>
            <a:ext cx="1966595" cy="196659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9740900" y="3269615"/>
            <a:ext cx="18535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chemeClr val="bg1"/>
                </a:solidFill>
              </a:rPr>
              <a:t>模块</a:t>
            </a:r>
            <a:r>
              <a:rPr lang="en-US" altLang="zh-CN" sz="2000">
                <a:solidFill>
                  <a:schemeClr val="bg1"/>
                </a:solidFill>
              </a:rPr>
              <a:t>js</a:t>
            </a:r>
            <a:r>
              <a:rPr lang="zh-CN" altLang="en-US" sz="2000">
                <a:solidFill>
                  <a:schemeClr val="bg1"/>
                </a:solidFill>
              </a:rPr>
              <a:t>加密</a:t>
            </a:r>
            <a:endParaRPr lang="zh-CN" altLang="en-US" sz="2000">
              <a:solidFill>
                <a:schemeClr val="bg1"/>
              </a:solidFill>
            </a:endParaRPr>
          </a:p>
          <a:p>
            <a:pPr algn="ctr"/>
            <a:r>
              <a:rPr lang="zh-CN" altLang="en-US" sz="2000">
                <a:solidFill>
                  <a:schemeClr val="bg1"/>
                </a:solidFill>
              </a:rPr>
              <a:t>核心文件加密</a:t>
            </a:r>
            <a:endParaRPr lang="zh-CN" altLang="en-US" sz="20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" name="组合 20"/>
          <p:cNvGrpSpPr/>
          <p:nvPr userDrawn="1"/>
        </p:nvGrpSpPr>
        <p:grpSpPr>
          <a:xfrm>
            <a:off x="576578" y="807085"/>
            <a:ext cx="10810876" cy="109538"/>
            <a:chOff x="628642" y="0"/>
            <a:chExt cx="27229910" cy="6858000"/>
          </a:xfrm>
        </p:grpSpPr>
        <p:sp>
          <p:nvSpPr>
            <p:cNvPr id="22" name="平行四边形 21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4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-1" fmla="*/ 0 w 6240991"/>
                <a:gd name="connsiteY0-2" fmla="*/ 6858000 h 6858000"/>
                <a:gd name="connsiteX1-3" fmla="*/ 2886624 w 6240991"/>
                <a:gd name="connsiteY1-4" fmla="*/ 0 h 6858000"/>
                <a:gd name="connsiteX2-5" fmla="*/ 6240991 w 6240991"/>
                <a:gd name="connsiteY2-6" fmla="*/ 9525 h 6858000"/>
                <a:gd name="connsiteX3-7" fmla="*/ 3897292 w 6240991"/>
                <a:gd name="connsiteY3-8" fmla="*/ 6858000 h 6858000"/>
                <a:gd name="connsiteX4-9" fmla="*/ 0 w 6240991"/>
                <a:gd name="connsiteY4-10" fmla="*/ 685800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3" name="直接连接符 2"/>
          <p:cNvCxnSpPr/>
          <p:nvPr userDrawn="1"/>
        </p:nvCxnSpPr>
        <p:spPr>
          <a:xfrm>
            <a:off x="670560" y="807085"/>
            <a:ext cx="10643235" cy="6985"/>
          </a:xfrm>
          <a:prstGeom prst="line">
            <a:avLst/>
          </a:prstGeom>
          <a:ln w="3175">
            <a:solidFill>
              <a:srgbClr val="0C1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424815" y="268605"/>
            <a:ext cx="5364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>
                <a:sym typeface="+mn-ea"/>
              </a:rPr>
              <a:t>（申请版权）并</a:t>
            </a:r>
            <a:r>
              <a:rPr lang="zh-CN" altLang="en-US" sz="2400"/>
              <a:t>建立自已的模块库生态</a:t>
            </a:r>
            <a:endParaRPr lang="zh-CN" altLang="en-US" sz="2400"/>
          </a:p>
        </p:txBody>
      </p:sp>
      <p:sp>
        <p:nvSpPr>
          <p:cNvPr id="2" name="矩形 1"/>
          <p:cNvSpPr/>
          <p:nvPr/>
        </p:nvSpPr>
        <p:spPr>
          <a:xfrm>
            <a:off x="1407160" y="1718310"/>
            <a:ext cx="1897380" cy="2034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035810" y="2519045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模版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流程图: 终止 7"/>
          <p:cNvSpPr/>
          <p:nvPr/>
        </p:nvSpPr>
        <p:spPr>
          <a:xfrm>
            <a:off x="1344930" y="4664075"/>
            <a:ext cx="2182495" cy="67818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887855" y="4819015"/>
            <a:ext cx="1097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函数方法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277995" y="4610100"/>
            <a:ext cx="1209675" cy="7867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563110" y="4819650"/>
            <a:ext cx="640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类库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366193" y="4609465"/>
            <a:ext cx="1209675" cy="7867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536690" y="4819015"/>
            <a:ext cx="868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solidFill>
                  <a:schemeClr val="bg1"/>
                </a:solidFill>
              </a:rPr>
              <a:t>标签库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724910" y="2969895"/>
            <a:ext cx="728980" cy="782320"/>
            <a:chOff x="4996" y="2582"/>
            <a:chExt cx="1148" cy="1232"/>
          </a:xfrm>
        </p:grpSpPr>
        <p:sp>
          <p:nvSpPr>
            <p:cNvPr id="14" name="矩形 13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18685" y="2969895"/>
            <a:ext cx="728980" cy="782320"/>
            <a:chOff x="4996" y="2582"/>
            <a:chExt cx="1148" cy="1232"/>
          </a:xfrm>
        </p:grpSpPr>
        <p:sp>
          <p:nvSpPr>
            <p:cNvPr id="20" name="矩形 19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712460" y="2969895"/>
            <a:ext cx="728980" cy="782320"/>
            <a:chOff x="4996" y="2582"/>
            <a:chExt cx="1148" cy="1232"/>
          </a:xfrm>
        </p:grpSpPr>
        <p:sp>
          <p:nvSpPr>
            <p:cNvPr id="27" name="矩形 26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706235" y="2969895"/>
            <a:ext cx="728980" cy="782320"/>
            <a:chOff x="4996" y="2582"/>
            <a:chExt cx="1148" cy="1232"/>
          </a:xfrm>
        </p:grpSpPr>
        <p:sp>
          <p:nvSpPr>
            <p:cNvPr id="30" name="矩形 29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700010" y="2969895"/>
            <a:ext cx="728980" cy="782320"/>
            <a:chOff x="4996" y="2582"/>
            <a:chExt cx="1148" cy="1232"/>
          </a:xfrm>
        </p:grpSpPr>
        <p:sp>
          <p:nvSpPr>
            <p:cNvPr id="33" name="矩形 32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634730" y="1736725"/>
            <a:ext cx="728980" cy="782320"/>
            <a:chOff x="4996" y="2582"/>
            <a:chExt cx="1148" cy="1232"/>
          </a:xfrm>
        </p:grpSpPr>
        <p:sp>
          <p:nvSpPr>
            <p:cNvPr id="36" name="矩形 35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628505" y="1736725"/>
            <a:ext cx="728980" cy="782320"/>
            <a:chOff x="4996" y="2582"/>
            <a:chExt cx="1148" cy="1232"/>
          </a:xfrm>
        </p:grpSpPr>
        <p:sp>
          <p:nvSpPr>
            <p:cNvPr id="39" name="矩形 38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723005" y="1736725"/>
            <a:ext cx="728980" cy="782320"/>
            <a:chOff x="4996" y="2582"/>
            <a:chExt cx="1148" cy="1232"/>
          </a:xfrm>
        </p:grpSpPr>
        <p:sp>
          <p:nvSpPr>
            <p:cNvPr id="42" name="矩形 41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716780" y="1736725"/>
            <a:ext cx="728980" cy="782320"/>
            <a:chOff x="4996" y="2582"/>
            <a:chExt cx="1148" cy="1232"/>
          </a:xfrm>
        </p:grpSpPr>
        <p:sp>
          <p:nvSpPr>
            <p:cNvPr id="45" name="矩形 44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710555" y="1736725"/>
            <a:ext cx="728980" cy="782320"/>
            <a:chOff x="4996" y="2582"/>
            <a:chExt cx="1148" cy="1232"/>
          </a:xfrm>
        </p:grpSpPr>
        <p:sp>
          <p:nvSpPr>
            <p:cNvPr id="48" name="矩形 47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704330" y="1736725"/>
            <a:ext cx="728980" cy="782320"/>
            <a:chOff x="4996" y="2582"/>
            <a:chExt cx="1148" cy="1232"/>
          </a:xfrm>
        </p:grpSpPr>
        <p:sp>
          <p:nvSpPr>
            <p:cNvPr id="51" name="矩形 50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698105" y="1736725"/>
            <a:ext cx="728980" cy="782320"/>
            <a:chOff x="4996" y="2582"/>
            <a:chExt cx="1148" cy="1232"/>
          </a:xfrm>
        </p:grpSpPr>
        <p:sp>
          <p:nvSpPr>
            <p:cNvPr id="54" name="矩形 53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634095" y="2969895"/>
            <a:ext cx="728980" cy="782320"/>
            <a:chOff x="4996" y="2582"/>
            <a:chExt cx="1148" cy="1232"/>
          </a:xfrm>
        </p:grpSpPr>
        <p:sp>
          <p:nvSpPr>
            <p:cNvPr id="57" name="矩形 56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9627870" y="2969895"/>
            <a:ext cx="728980" cy="782320"/>
            <a:chOff x="4996" y="2582"/>
            <a:chExt cx="1148" cy="1232"/>
          </a:xfrm>
        </p:grpSpPr>
        <p:sp>
          <p:nvSpPr>
            <p:cNvPr id="60" name="矩形 59"/>
            <p:cNvSpPr/>
            <p:nvPr/>
          </p:nvSpPr>
          <p:spPr>
            <a:xfrm>
              <a:off x="4996" y="2582"/>
              <a:ext cx="1149" cy="12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5067" y="2908"/>
              <a:ext cx="100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>
                  <a:solidFill>
                    <a:schemeClr val="bg1"/>
                  </a:solidFill>
                </a:rPr>
                <a:t>模块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" name="组合 20"/>
          <p:cNvGrpSpPr/>
          <p:nvPr userDrawn="1"/>
        </p:nvGrpSpPr>
        <p:grpSpPr>
          <a:xfrm>
            <a:off x="576578" y="807085"/>
            <a:ext cx="10810876" cy="109538"/>
            <a:chOff x="628642" y="0"/>
            <a:chExt cx="27229910" cy="6858000"/>
          </a:xfrm>
        </p:grpSpPr>
        <p:sp>
          <p:nvSpPr>
            <p:cNvPr id="22" name="平行四边形 21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4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-1" fmla="*/ 0 w 6240991"/>
                <a:gd name="connsiteY0-2" fmla="*/ 6858000 h 6858000"/>
                <a:gd name="connsiteX1-3" fmla="*/ 2886624 w 6240991"/>
                <a:gd name="connsiteY1-4" fmla="*/ 0 h 6858000"/>
                <a:gd name="connsiteX2-5" fmla="*/ 6240991 w 6240991"/>
                <a:gd name="connsiteY2-6" fmla="*/ 9525 h 6858000"/>
                <a:gd name="connsiteX3-7" fmla="*/ 3897292 w 6240991"/>
                <a:gd name="connsiteY3-8" fmla="*/ 6858000 h 6858000"/>
                <a:gd name="connsiteX4-9" fmla="*/ 0 w 6240991"/>
                <a:gd name="connsiteY4-10" fmla="*/ 685800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C10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3" name="直接连接符 2"/>
          <p:cNvCxnSpPr/>
          <p:nvPr userDrawn="1"/>
        </p:nvCxnSpPr>
        <p:spPr>
          <a:xfrm>
            <a:off x="670560" y="807085"/>
            <a:ext cx="10643235" cy="6985"/>
          </a:xfrm>
          <a:prstGeom prst="line">
            <a:avLst/>
          </a:prstGeom>
          <a:ln w="3175">
            <a:solidFill>
              <a:srgbClr val="0C1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70560" y="268605"/>
            <a:ext cx="3840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sz="2400"/>
              <a:t>为什么建立这样的框架系统</a:t>
            </a:r>
            <a:endParaRPr lang="zh-CN" sz="2400"/>
          </a:p>
        </p:txBody>
      </p:sp>
      <p:sp>
        <p:nvSpPr>
          <p:cNvPr id="2" name="文本框 1"/>
          <p:cNvSpPr txBox="1"/>
          <p:nvPr/>
        </p:nvSpPr>
        <p:spPr>
          <a:xfrm>
            <a:off x="576580" y="1159510"/>
            <a:ext cx="108680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/>
              <a:t>对比：</a:t>
            </a:r>
            <a:r>
              <a:rPr lang="en-US" altLang="zh-CN" sz="2400" b="1"/>
              <a:t>tp</a:t>
            </a:r>
            <a:r>
              <a:rPr lang="zh-CN" altLang="en-US" sz="2400" b="1"/>
              <a:t>框架</a:t>
            </a:r>
            <a:endParaRPr lang="zh-CN" altLang="en-US" b="1"/>
          </a:p>
          <a:p>
            <a:pPr algn="l"/>
            <a:r>
              <a:rPr lang="zh-CN" altLang="en-US"/>
              <a:t>显然基于</a:t>
            </a:r>
            <a:r>
              <a:rPr lang="en-US" altLang="zh-CN"/>
              <a:t>tp</a:t>
            </a:r>
            <a:r>
              <a:rPr lang="zh-CN" altLang="en-US"/>
              <a:t>框架开发需要大量时间，而且自由度高反而不利于思路的统一性，解读别人的代码也是需要一定时间，并且开源框架不利于我们商业化，</a:t>
            </a:r>
            <a:r>
              <a:rPr lang="zh-CN" altLang="en-US">
                <a:sym typeface="+mn-ea"/>
              </a:rPr>
              <a:t>我们从中也吸取一些好的元素，比如</a:t>
            </a:r>
            <a:r>
              <a:rPr lang="en-US" altLang="zh-CN" b="1">
                <a:sym typeface="+mn-ea"/>
              </a:rPr>
              <a:t>MVC</a:t>
            </a:r>
            <a:r>
              <a:rPr lang="zh-CN" altLang="en-US" b="1">
                <a:sym typeface="+mn-ea"/>
              </a:rPr>
              <a:t>的架构</a:t>
            </a:r>
            <a:endParaRPr lang="zh-CN" altLang="en-US" b="1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6580" y="2240915"/>
            <a:ext cx="11225530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/>
              <a:t>对比：</a:t>
            </a:r>
            <a:r>
              <a:rPr lang="en-US" altLang="zh-CN" sz="2400" b="1"/>
              <a:t>destoon</a:t>
            </a:r>
            <a:r>
              <a:rPr lang="zh-CN" altLang="en-US" sz="2400" b="1"/>
              <a:t>框架</a:t>
            </a:r>
            <a:endParaRPr lang="zh-CN" altLang="en-US" sz="2400" b="1"/>
          </a:p>
          <a:p>
            <a:pPr algn="l"/>
            <a:r>
              <a:rPr lang="en-US" altLang="zh-CN"/>
              <a:t>destoon</a:t>
            </a:r>
            <a:r>
              <a:rPr lang="zh-CN" altLang="en-US"/>
              <a:t>虽然有标签模块化的思想，但做得还不够彻底，显然从代码上看得出是比较混乱的，但</a:t>
            </a:r>
            <a:r>
              <a:rPr lang="zh-CN" altLang="en-US">
                <a:sym typeface="+mn-ea"/>
              </a:rPr>
              <a:t>标签的易用性和</a:t>
            </a:r>
            <a:endParaRPr lang="zh-CN" altLang="en-US">
              <a:sym typeface="+mn-ea"/>
            </a:endParaRPr>
          </a:p>
          <a:p>
            <a:pPr algn="l"/>
            <a:r>
              <a:rPr lang="zh-CN" altLang="en-US">
                <a:sym typeface="+mn-ea"/>
              </a:rPr>
              <a:t>项目的多样性却受到了</a:t>
            </a:r>
            <a:r>
              <a:rPr lang="zh-CN" altLang="en-US"/>
              <a:t>许</a:t>
            </a:r>
            <a:r>
              <a:rPr lang="zh-CN" altLang="en-US"/>
              <a:t>站长的青睐，从商业化的角度去使用还是挺不错的，但从代码和性能及对二开的支持</a:t>
            </a:r>
            <a:endParaRPr lang="zh-CN" altLang="en-US"/>
          </a:p>
          <a:p>
            <a:pPr algn="l"/>
            <a:r>
              <a:rPr lang="zh-CN" altLang="en-US"/>
              <a:t>的角度来看是不怎么良好，我们从中也吸取一些好的元素，比如</a:t>
            </a:r>
            <a:r>
              <a:rPr lang="zh-CN" altLang="en-US" b="1"/>
              <a:t>标签化</a:t>
            </a:r>
            <a:endParaRPr lang="zh-CN" altLang="en-US" b="1"/>
          </a:p>
        </p:txBody>
      </p:sp>
      <p:sp>
        <p:nvSpPr>
          <p:cNvPr id="6" name="文本框 5"/>
          <p:cNvSpPr txBox="1"/>
          <p:nvPr/>
        </p:nvSpPr>
        <p:spPr>
          <a:xfrm>
            <a:off x="576580" y="3674745"/>
            <a:ext cx="11155680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/>
              <a:t>对比：</a:t>
            </a:r>
            <a:r>
              <a:rPr lang="en-US" altLang="zh-CN" sz="2400" b="1"/>
              <a:t>discuz</a:t>
            </a:r>
            <a:r>
              <a:rPr lang="zh-CN" altLang="en-US" sz="2400" b="1"/>
              <a:t>框架</a:t>
            </a:r>
            <a:endParaRPr lang="zh-CN" altLang="en-US" sz="2400" b="1"/>
          </a:p>
          <a:p>
            <a:pPr algn="l"/>
            <a:r>
              <a:t>discuz</a:t>
            </a:r>
            <a:r>
              <a:rPr lang="zh-CN"/>
              <a:t>是专业做论坛的，互联网基于此框架开发的网站占比非常的高，该框架对二开支持度很好，并且有很好</a:t>
            </a:r>
            <a:endParaRPr lang="zh-CN"/>
          </a:p>
          <a:p>
            <a:pPr algn="l"/>
            <a:r>
              <a:rPr lang="zh-CN"/>
              <a:t>的生态，几乎可二开成各类型的网站，但其框架特性很明显，不是很利于多样性，论坛类型的使用是非常好的</a:t>
            </a:r>
            <a:endParaRPr lang="zh-CN"/>
          </a:p>
          <a:p>
            <a:pPr algn="l"/>
            <a:r>
              <a:rPr lang="zh-CN" altLang="en-US">
                <a:sym typeface="+mn-ea"/>
              </a:rPr>
              <a:t>我们从中也吸取一些好的元素，</a:t>
            </a:r>
            <a:r>
              <a:rPr lang="zh-CN" altLang="en-US" b="1">
                <a:sym typeface="+mn-ea"/>
              </a:rPr>
              <a:t>良好的框架的生态</a:t>
            </a:r>
            <a:endParaRPr lang="zh-CN" b="1"/>
          </a:p>
        </p:txBody>
      </p:sp>
      <p:sp>
        <p:nvSpPr>
          <p:cNvPr id="7" name="文本框 6"/>
          <p:cNvSpPr txBox="1"/>
          <p:nvPr/>
        </p:nvSpPr>
        <p:spPr>
          <a:xfrm>
            <a:off x="572135" y="5079365"/>
            <a:ext cx="1130554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/>
              <a:t>我们的魔块框架</a:t>
            </a:r>
            <a:endParaRPr lang="zh-CN" altLang="en-US" sz="2400" b="1"/>
          </a:p>
          <a:p>
            <a:pPr algn="l"/>
            <a:r>
              <a:rPr lang="zh-CN"/>
              <a:t>模块化做到极至是我们的特点，模块</a:t>
            </a:r>
            <a:r>
              <a:rPr lang="zh-CN" b="1"/>
              <a:t>易于复用</a:t>
            </a:r>
            <a:r>
              <a:rPr lang="zh-CN"/>
              <a:t>，</a:t>
            </a:r>
            <a:r>
              <a:rPr lang="zh-CN" b="1"/>
              <a:t>移值性好</a:t>
            </a:r>
            <a:r>
              <a:rPr lang="zh-CN"/>
              <a:t>，</a:t>
            </a:r>
            <a:r>
              <a:rPr lang="zh-CN" b="1"/>
              <a:t>代码结构非常清晰</a:t>
            </a:r>
            <a:r>
              <a:rPr lang="zh-CN"/>
              <a:t>，你每作一个项目都会</a:t>
            </a:r>
            <a:r>
              <a:rPr lang="zh-CN" b="1"/>
              <a:t>积累一些</a:t>
            </a:r>
            <a:endParaRPr lang="zh-CN" b="1"/>
          </a:p>
          <a:p>
            <a:pPr algn="l"/>
            <a:r>
              <a:rPr lang="zh-CN" b="1"/>
              <a:t>模块</a:t>
            </a:r>
            <a:r>
              <a:rPr lang="zh-CN"/>
              <a:t>，</a:t>
            </a:r>
            <a:r>
              <a:rPr lang="zh-CN" b="1"/>
              <a:t>可封存</a:t>
            </a:r>
            <a:r>
              <a:rPr lang="zh-CN"/>
              <a:t>，可放置框架模块</a:t>
            </a:r>
            <a:r>
              <a:rPr lang="zh-CN" b="1"/>
              <a:t>商城变现</a:t>
            </a:r>
            <a:r>
              <a:rPr lang="zh-CN"/>
              <a:t>，同时框架</a:t>
            </a:r>
            <a:r>
              <a:rPr lang="zh-CN" b="1"/>
              <a:t>项目多样性</a:t>
            </a:r>
            <a:r>
              <a:rPr lang="zh-CN"/>
              <a:t>帮助你快速开发，企业官网、商城、行业网站、</a:t>
            </a:r>
            <a:endParaRPr lang="zh-CN"/>
          </a:p>
          <a:p>
            <a:pPr algn="l"/>
            <a:r>
              <a:rPr lang="zh-CN"/>
              <a:t>微信后台都包含，看似一个庞大一个框架，却一一独立，结构清晰细至到每一个模块，</a:t>
            </a:r>
            <a:r>
              <a:rPr lang="zh-CN" b="1"/>
              <a:t>易用、改易、易开发</a:t>
            </a:r>
            <a:r>
              <a:rPr lang="zh-CN"/>
              <a:t>，可选择性安装一个指定的项目，</a:t>
            </a:r>
            <a:r>
              <a:rPr lang="zh-CN" b="1"/>
              <a:t>代码、数据库不冗余</a:t>
            </a:r>
            <a:r>
              <a:rPr lang="zh-CN"/>
              <a:t>，融合了以上三个框架的特点！</a:t>
            </a:r>
            <a:endParaRPr lang="en-US" altLang="zh-CN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DOC_GUID" val="{13cc61a8-5fd9-49d6-bafa-bccdd043374d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3578</Words>
  <Application>WPS 演示</Application>
  <PresentationFormat>宽屏</PresentationFormat>
  <Paragraphs>242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宋体</vt:lpstr>
      <vt:lpstr>Wingdings</vt:lpstr>
      <vt:lpstr>Agency FB</vt:lpstr>
      <vt:lpstr>微软雅黑</vt:lpstr>
      <vt:lpstr>Calibri</vt:lpstr>
      <vt:lpstr>Arial Unicode MS</vt:lpstr>
      <vt:lpstr>Office 主题</vt:lpstr>
      <vt:lpstr>网站系统框架的开发方案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感谢收看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Administrator</cp:lastModifiedBy>
  <cp:revision>24</cp:revision>
  <dcterms:created xsi:type="dcterms:W3CDTF">2019-11-11T12:06:00Z</dcterms:created>
  <dcterms:modified xsi:type="dcterms:W3CDTF">2019-11-12T06:00:21Z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